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87" r:id="rId2"/>
    <p:sldId id="358" r:id="rId3"/>
    <p:sldId id="1244" r:id="rId4"/>
    <p:sldId id="1257" r:id="rId5"/>
    <p:sldId id="1246" r:id="rId6"/>
    <p:sldId id="1245" r:id="rId7"/>
    <p:sldId id="1223" r:id="rId8"/>
    <p:sldId id="1249" r:id="rId9"/>
    <p:sldId id="1259" r:id="rId10"/>
    <p:sldId id="1258" r:id="rId11"/>
    <p:sldId id="1261" r:id="rId12"/>
    <p:sldId id="1260" r:id="rId13"/>
    <p:sldId id="1262" r:id="rId14"/>
    <p:sldId id="1247" r:id="rId15"/>
    <p:sldId id="1140" r:id="rId16"/>
    <p:sldId id="1228" r:id="rId17"/>
    <p:sldId id="381" r:id="rId18"/>
    <p:sldId id="382" r:id="rId19"/>
    <p:sldId id="379" r:id="rId20"/>
    <p:sldId id="1222" r:id="rId21"/>
    <p:sldId id="1118" r:id="rId22"/>
    <p:sldId id="331" r:id="rId23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Slides" id="{DE8BF54A-1323-4403-83F8-D7B5510C9D53}">
          <p14:sldIdLst>
            <p14:sldId id="287"/>
            <p14:sldId id="358"/>
            <p14:sldId id="1244"/>
            <p14:sldId id="1257"/>
            <p14:sldId id="1246"/>
            <p14:sldId id="1245"/>
            <p14:sldId id="1223"/>
            <p14:sldId id="1249"/>
            <p14:sldId id="1259"/>
            <p14:sldId id="1258"/>
            <p14:sldId id="1261"/>
            <p14:sldId id="1260"/>
            <p14:sldId id="1262"/>
            <p14:sldId id="1247"/>
            <p14:sldId id="1140"/>
            <p14:sldId id="1228"/>
            <p14:sldId id="381"/>
            <p14:sldId id="382"/>
            <p14:sldId id="379"/>
            <p14:sldId id="1222"/>
            <p14:sldId id="1118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ve, Susan" initials="G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8D237"/>
    <a:srgbClr val="00EDB5"/>
    <a:srgbClr val="F3622C"/>
    <a:srgbClr val="20D3FF"/>
    <a:srgbClr val="7F007D"/>
    <a:srgbClr val="004050"/>
    <a:srgbClr val="FF004C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2" autoAdjust="0"/>
    <p:restoredTop sz="79540" autoAdjust="0"/>
  </p:normalViewPr>
  <p:slideViewPr>
    <p:cSldViewPr snapToGrid="0" snapToObjects="1" showGuides="1">
      <p:cViewPr varScale="1">
        <p:scale>
          <a:sx n="95" d="100"/>
          <a:sy n="95" d="100"/>
        </p:scale>
        <p:origin x="86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123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Fishpool" userId="b7923bd0fa9cf83f" providerId="LiveId" clId="{CF4DC96C-FC95-400B-9E0D-9A6AA3E4F368}"/>
    <pc:docChg chg="custSel addSld modSld modSection">
      <pc:chgData name="Mark Fishpool" userId="b7923bd0fa9cf83f" providerId="LiveId" clId="{CF4DC96C-FC95-400B-9E0D-9A6AA3E4F368}" dt="2024-09-10T07:30:55.877" v="655" actId="14100"/>
      <pc:docMkLst>
        <pc:docMk/>
      </pc:docMkLst>
      <pc:sldChg chg="modSp mod">
        <pc:chgData name="Mark Fishpool" userId="b7923bd0fa9cf83f" providerId="LiveId" clId="{CF4DC96C-FC95-400B-9E0D-9A6AA3E4F368}" dt="2024-09-10T07:30:55.877" v="655" actId="14100"/>
        <pc:sldMkLst>
          <pc:docMk/>
          <pc:sldMk cId="3590885054" sldId="381"/>
        </pc:sldMkLst>
        <pc:spChg chg="mod">
          <ac:chgData name="Mark Fishpool" userId="b7923bd0fa9cf83f" providerId="LiveId" clId="{CF4DC96C-FC95-400B-9E0D-9A6AA3E4F368}" dt="2024-09-10T07:30:55.877" v="655" actId="14100"/>
          <ac:spMkLst>
            <pc:docMk/>
            <pc:sldMk cId="3590885054" sldId="381"/>
            <ac:spMk id="3" creationId="{60C0AF58-AE67-49F5-BAD7-F6278F3BEFC9}"/>
          </ac:spMkLst>
        </pc:spChg>
      </pc:sldChg>
      <pc:sldChg chg="modSp mod">
        <pc:chgData name="Mark Fishpool" userId="b7923bd0fa9cf83f" providerId="LiveId" clId="{CF4DC96C-FC95-400B-9E0D-9A6AA3E4F368}" dt="2024-09-09T13:29:19.805" v="55" actId="113"/>
        <pc:sldMkLst>
          <pc:docMk/>
          <pc:sldMk cId="582175002" sldId="1245"/>
        </pc:sldMkLst>
        <pc:spChg chg="mod">
          <ac:chgData name="Mark Fishpool" userId="b7923bd0fa9cf83f" providerId="LiveId" clId="{CF4DC96C-FC95-400B-9E0D-9A6AA3E4F368}" dt="2024-09-09T13:29:19.805" v="55" actId="113"/>
          <ac:spMkLst>
            <pc:docMk/>
            <pc:sldMk cId="582175002" sldId="1245"/>
            <ac:spMk id="5" creationId="{288217D2-3DC3-818C-3D38-E365B5F31621}"/>
          </ac:spMkLst>
        </pc:spChg>
      </pc:sldChg>
      <pc:sldChg chg="modSp mod">
        <pc:chgData name="Mark Fishpool" userId="b7923bd0fa9cf83f" providerId="LiveId" clId="{CF4DC96C-FC95-400B-9E0D-9A6AA3E4F368}" dt="2024-09-09T13:28:48.540" v="23" actId="20577"/>
        <pc:sldMkLst>
          <pc:docMk/>
          <pc:sldMk cId="282699053" sldId="1246"/>
        </pc:sldMkLst>
        <pc:spChg chg="mod">
          <ac:chgData name="Mark Fishpool" userId="b7923bd0fa9cf83f" providerId="LiveId" clId="{CF4DC96C-FC95-400B-9E0D-9A6AA3E4F368}" dt="2024-09-09T13:28:48.540" v="23" actId="20577"/>
          <ac:spMkLst>
            <pc:docMk/>
            <pc:sldMk cId="282699053" sldId="1246"/>
            <ac:spMk id="3" creationId="{EF5DA7C2-90AB-E288-1615-580DCA761C39}"/>
          </ac:spMkLst>
        </pc:spChg>
      </pc:sldChg>
      <pc:sldChg chg="modSp mod">
        <pc:chgData name="Mark Fishpool" userId="b7923bd0fa9cf83f" providerId="LiveId" clId="{CF4DC96C-FC95-400B-9E0D-9A6AA3E4F368}" dt="2024-09-09T13:33:03.673" v="235" actId="20577"/>
        <pc:sldMkLst>
          <pc:docMk/>
          <pc:sldMk cId="2218297822" sldId="1249"/>
        </pc:sldMkLst>
        <pc:spChg chg="mod">
          <ac:chgData name="Mark Fishpool" userId="b7923bd0fa9cf83f" providerId="LiveId" clId="{CF4DC96C-FC95-400B-9E0D-9A6AA3E4F368}" dt="2024-09-09T13:33:03.673" v="235" actId="20577"/>
          <ac:spMkLst>
            <pc:docMk/>
            <pc:sldMk cId="2218297822" sldId="1249"/>
            <ac:spMk id="3" creationId="{64BF5BBB-DAAF-9A9A-8B4F-EC1AC295B9DB}"/>
          </ac:spMkLst>
        </pc:spChg>
      </pc:sldChg>
      <pc:sldChg chg="modNotesTx">
        <pc:chgData name="Mark Fishpool" userId="b7923bd0fa9cf83f" providerId="LiveId" clId="{CF4DC96C-FC95-400B-9E0D-9A6AA3E4F368}" dt="2024-09-09T13:31:32.675" v="171" actId="113"/>
        <pc:sldMkLst>
          <pc:docMk/>
          <pc:sldMk cId="3329628216" sldId="1259"/>
        </pc:sldMkLst>
      </pc:sldChg>
      <pc:sldChg chg="modSp mod">
        <pc:chgData name="Mark Fishpool" userId="b7923bd0fa9cf83f" providerId="LiveId" clId="{CF4DC96C-FC95-400B-9E0D-9A6AA3E4F368}" dt="2024-09-09T13:45:50.858" v="514" actId="14100"/>
        <pc:sldMkLst>
          <pc:docMk/>
          <pc:sldMk cId="2134862315" sldId="1261"/>
        </pc:sldMkLst>
        <pc:spChg chg="mod">
          <ac:chgData name="Mark Fishpool" userId="b7923bd0fa9cf83f" providerId="LiveId" clId="{CF4DC96C-FC95-400B-9E0D-9A6AA3E4F368}" dt="2024-09-09T13:45:50.858" v="514" actId="14100"/>
          <ac:spMkLst>
            <pc:docMk/>
            <pc:sldMk cId="2134862315" sldId="1261"/>
            <ac:spMk id="3" creationId="{09156609-0AF9-1E4A-C7B0-85464506B347}"/>
          </ac:spMkLst>
        </pc:spChg>
      </pc:sldChg>
      <pc:sldChg chg="addSp modSp new mod modNotesTx">
        <pc:chgData name="Mark Fishpool" userId="b7923bd0fa9cf83f" providerId="LiveId" clId="{CF4DC96C-FC95-400B-9E0D-9A6AA3E4F368}" dt="2024-09-10T07:17:46.899" v="615" actId="20577"/>
        <pc:sldMkLst>
          <pc:docMk/>
          <pc:sldMk cId="2758678926" sldId="1262"/>
        </pc:sldMkLst>
        <pc:spChg chg="mod">
          <ac:chgData name="Mark Fishpool" userId="b7923bd0fa9cf83f" providerId="LiveId" clId="{CF4DC96C-FC95-400B-9E0D-9A6AA3E4F368}" dt="2024-09-09T13:38:34.143" v="254" actId="20577"/>
          <ac:spMkLst>
            <pc:docMk/>
            <pc:sldMk cId="2758678926" sldId="1262"/>
            <ac:spMk id="2" creationId="{8E17C84C-4CAE-914C-06F0-64A1DB814FC5}"/>
          </ac:spMkLst>
        </pc:spChg>
        <pc:spChg chg="mod">
          <ac:chgData name="Mark Fishpool" userId="b7923bd0fa9cf83f" providerId="LiveId" clId="{CF4DC96C-FC95-400B-9E0D-9A6AA3E4F368}" dt="2024-09-09T13:46:20.717" v="518" actId="20577"/>
          <ac:spMkLst>
            <pc:docMk/>
            <pc:sldMk cId="2758678926" sldId="1262"/>
            <ac:spMk id="3" creationId="{BFD5EDB4-EBC7-368C-2242-0D9F64E25119}"/>
          </ac:spMkLst>
        </pc:spChg>
        <pc:spChg chg="add mod">
          <ac:chgData name="Mark Fishpool" userId="b7923bd0fa9cf83f" providerId="LiveId" clId="{CF4DC96C-FC95-400B-9E0D-9A6AA3E4F368}" dt="2024-09-09T13:43:50.302" v="510" actId="1076"/>
          <ac:spMkLst>
            <pc:docMk/>
            <pc:sldMk cId="2758678926" sldId="1262"/>
            <ac:spMk id="5" creationId="{834DB475-9A30-B9FF-29CB-786AF9534FA4}"/>
          </ac:spMkLst>
        </pc:spChg>
        <pc:spChg chg="mod">
          <ac:chgData name="Mark Fishpool" userId="b7923bd0fa9cf83f" providerId="LiveId" clId="{CF4DC96C-FC95-400B-9E0D-9A6AA3E4F368}" dt="2024-09-09T13:46:24.656" v="519" actId="1076"/>
          <ac:spMkLst>
            <pc:docMk/>
            <pc:sldMk cId="2758678926" sldId="1262"/>
            <ac:spMk id="8" creationId="{CFC02EA1-6D48-2FF8-81E3-3A2222538E3E}"/>
          </ac:spMkLst>
        </pc:spChg>
        <pc:spChg chg="add mod">
          <ac:chgData name="Mark Fishpool" userId="b7923bd0fa9cf83f" providerId="LiveId" clId="{CF4DC96C-FC95-400B-9E0D-9A6AA3E4F368}" dt="2024-09-09T13:46:48.438" v="520"/>
          <ac:spMkLst>
            <pc:docMk/>
            <pc:sldMk cId="2758678926" sldId="1262"/>
            <ac:spMk id="9" creationId="{610DBD25-2F7C-C64E-4E24-C011639E7F76}"/>
          </ac:spMkLst>
        </pc:spChg>
        <pc:grpChg chg="add mod">
          <ac:chgData name="Mark Fishpool" userId="b7923bd0fa9cf83f" providerId="LiveId" clId="{CF4DC96C-FC95-400B-9E0D-9A6AA3E4F368}" dt="2024-09-09T13:46:24.656" v="519" actId="1076"/>
          <ac:grpSpMkLst>
            <pc:docMk/>
            <pc:sldMk cId="2758678926" sldId="1262"/>
            <ac:grpSpMk id="6" creationId="{D9BB34A2-D83D-24CF-8DC0-DE936216EF7C}"/>
          </ac:grpSpMkLst>
        </pc:grpChg>
        <pc:picChg chg="mod">
          <ac:chgData name="Mark Fishpool" userId="b7923bd0fa9cf83f" providerId="LiveId" clId="{CF4DC96C-FC95-400B-9E0D-9A6AA3E4F368}" dt="2024-09-09T13:46:24.656" v="519" actId="1076"/>
          <ac:picMkLst>
            <pc:docMk/>
            <pc:sldMk cId="2758678926" sldId="1262"/>
            <ac:picMk id="7" creationId="{6135F92A-E97E-DCBE-5B45-B4A66D705DCD}"/>
          </ac:picMkLst>
        </pc:picChg>
        <pc:picChg chg="add mod">
          <ac:chgData name="Mark Fishpool" userId="b7923bd0fa9cf83f" providerId="LiveId" clId="{CF4DC96C-FC95-400B-9E0D-9A6AA3E4F368}" dt="2024-09-09T13:46:55.547" v="521" actId="1076"/>
          <ac:picMkLst>
            <pc:docMk/>
            <pc:sldMk cId="2758678926" sldId="1262"/>
            <ac:picMk id="10" creationId="{60181686-1F6A-8C8B-3188-D461551F0FC7}"/>
          </ac:picMkLst>
        </pc:picChg>
      </pc:sldChg>
    </pc:docChg>
  </pc:docChgLst>
  <pc:docChgLst>
    <pc:chgData name="Mark Fishpool" userId="b7923bd0fa9cf83f" providerId="LiveId" clId="{01A0F639-24D0-45A3-BFCA-CBEDBC35D070}"/>
    <pc:docChg chg="modSld">
      <pc:chgData name="Mark Fishpool" userId="b7923bd0fa9cf83f" providerId="LiveId" clId="{01A0F639-24D0-45A3-BFCA-CBEDBC35D070}" dt="2024-01-12T08:51:33.524" v="7" actId="114"/>
      <pc:docMkLst>
        <pc:docMk/>
      </pc:docMkLst>
      <pc:sldChg chg="modSp mod">
        <pc:chgData name="Mark Fishpool" userId="b7923bd0fa9cf83f" providerId="LiveId" clId="{01A0F639-24D0-45A3-BFCA-CBEDBC35D070}" dt="2024-01-12T08:51:33.524" v="7" actId="114"/>
        <pc:sldMkLst>
          <pc:docMk/>
          <pc:sldMk cId="1503185151" sldId="1223"/>
        </pc:sldMkLst>
        <pc:spChg chg="mod">
          <ac:chgData name="Mark Fishpool" userId="b7923bd0fa9cf83f" providerId="LiveId" clId="{01A0F639-24D0-45A3-BFCA-CBEDBC35D070}" dt="2024-01-12T08:50:57.350" v="0" actId="404"/>
          <ac:spMkLst>
            <pc:docMk/>
            <pc:sldMk cId="1503185151" sldId="1223"/>
            <ac:spMk id="3" creationId="{DDCF88F5-2CD5-8684-9EF0-94D866956B00}"/>
          </ac:spMkLst>
        </pc:spChg>
        <pc:spChg chg="mod">
          <ac:chgData name="Mark Fishpool" userId="b7923bd0fa9cf83f" providerId="LiveId" clId="{01A0F639-24D0-45A3-BFCA-CBEDBC35D070}" dt="2024-01-12T08:51:33.524" v="7" actId="114"/>
          <ac:spMkLst>
            <pc:docMk/>
            <pc:sldMk cId="1503185151" sldId="1223"/>
            <ac:spMk id="4" creationId="{DB77D530-AD76-5E27-EFA7-33367FFA5B1A}"/>
          </ac:spMkLst>
        </pc:spChg>
      </pc:sldChg>
    </pc:docChg>
  </pc:docChgLst>
  <pc:docChgLst>
    <pc:chgData name="Mark Fishpool" userId="b7923bd0fa9cf83f" providerId="LiveId" clId="{01F58C69-0038-4775-9F6D-233FF5FAC80E}"/>
    <pc:docChg chg="custSel modSld">
      <pc:chgData name="Mark Fishpool" userId="b7923bd0fa9cf83f" providerId="LiveId" clId="{01F58C69-0038-4775-9F6D-233FF5FAC80E}" dt="2024-11-05T22:36:58.583" v="576" actId="20577"/>
      <pc:docMkLst>
        <pc:docMk/>
      </pc:docMkLst>
      <pc:sldChg chg="modNotesTx">
        <pc:chgData name="Mark Fishpool" userId="b7923bd0fa9cf83f" providerId="LiveId" clId="{01F58C69-0038-4775-9F6D-233FF5FAC80E}" dt="2024-11-05T22:36:14.363" v="540" actId="6549"/>
        <pc:sldMkLst>
          <pc:docMk/>
          <pc:sldMk cId="4225269349" sldId="1244"/>
        </pc:sldMkLst>
      </pc:sldChg>
      <pc:sldChg chg="modNotesTx">
        <pc:chgData name="Mark Fishpool" userId="b7923bd0fa9cf83f" providerId="LiveId" clId="{01F58C69-0038-4775-9F6D-233FF5FAC80E}" dt="2024-11-05T22:36:58.583" v="576" actId="20577"/>
        <pc:sldMkLst>
          <pc:docMk/>
          <pc:sldMk cId="2825116183" sldId="1257"/>
        </pc:sldMkLst>
      </pc:sldChg>
    </pc:docChg>
  </pc:docChgLst>
  <pc:docChgLst>
    <pc:chgData name="Mark Fishpool" userId="b7923bd0fa9cf83f" providerId="LiveId" clId="{A8525C5C-A7D8-4766-84B4-5392BF2346C3}"/>
    <pc:docChg chg="custSel addSld modSld modSection">
      <pc:chgData name="Mark Fishpool" userId="b7923bd0fa9cf83f" providerId="LiveId" clId="{A8525C5C-A7D8-4766-84B4-5392BF2346C3}" dt="2024-01-12T07:53:49.471" v="157" actId="6549"/>
      <pc:docMkLst>
        <pc:docMk/>
      </pc:docMkLst>
      <pc:sldChg chg="addSp modSp new mod modNotesTx">
        <pc:chgData name="Mark Fishpool" userId="b7923bd0fa9cf83f" providerId="LiveId" clId="{A8525C5C-A7D8-4766-84B4-5392BF2346C3}" dt="2024-01-12T07:53:49.471" v="157" actId="6549"/>
        <pc:sldMkLst>
          <pc:docMk/>
          <pc:sldMk cId="2134862315" sldId="1261"/>
        </pc:sldMkLst>
        <pc:spChg chg="mod">
          <ac:chgData name="Mark Fishpool" userId="b7923bd0fa9cf83f" providerId="LiveId" clId="{A8525C5C-A7D8-4766-84B4-5392BF2346C3}" dt="2024-01-12T07:50:55.716" v="47"/>
          <ac:spMkLst>
            <pc:docMk/>
            <pc:sldMk cId="2134862315" sldId="1261"/>
            <ac:spMk id="2" creationId="{B9DFD8A1-80DE-876C-2EA6-6337F2BE271B}"/>
          </ac:spMkLst>
        </pc:spChg>
        <pc:spChg chg="mod">
          <ac:chgData name="Mark Fishpool" userId="b7923bd0fa9cf83f" providerId="LiveId" clId="{A8525C5C-A7D8-4766-84B4-5392BF2346C3}" dt="2024-01-12T07:51:39.362" v="53" actId="14100"/>
          <ac:spMkLst>
            <pc:docMk/>
            <pc:sldMk cId="2134862315" sldId="1261"/>
            <ac:spMk id="3" creationId="{09156609-0AF9-1E4A-C7B0-85464506B347}"/>
          </ac:spMkLst>
        </pc:spChg>
        <pc:picChg chg="add mod">
          <ac:chgData name="Mark Fishpool" userId="b7923bd0fa9cf83f" providerId="LiveId" clId="{A8525C5C-A7D8-4766-84B4-5392BF2346C3}" dt="2024-01-12T07:51:50.378" v="55" actId="1076"/>
          <ac:picMkLst>
            <pc:docMk/>
            <pc:sldMk cId="2134862315" sldId="1261"/>
            <ac:picMk id="4" creationId="{EB29F618-8E9A-2ED5-990A-90A06D3E531F}"/>
          </ac:picMkLst>
        </pc:picChg>
      </pc:sldChg>
    </pc:docChg>
  </pc:docChgLst>
  <pc:docChgLst>
    <pc:chgData name="Mark Fishpool" userId="b7923bd0fa9cf83f" providerId="LiveId" clId="{73A76A82-525D-4B02-AD28-7718B22F71F8}"/>
    <pc:docChg chg="custSel modSld">
      <pc:chgData name="Mark Fishpool" userId="b7923bd0fa9cf83f" providerId="LiveId" clId="{73A76A82-525D-4B02-AD28-7718B22F71F8}" dt="2024-10-08T12:55:06.813" v="489" actId="2711"/>
      <pc:docMkLst>
        <pc:docMk/>
      </pc:docMkLst>
      <pc:sldChg chg="modSp mod">
        <pc:chgData name="Mark Fishpool" userId="b7923bd0fa9cf83f" providerId="LiveId" clId="{73A76A82-525D-4B02-AD28-7718B22F71F8}" dt="2024-10-08T12:54:43.478" v="487" actId="179"/>
        <pc:sldMkLst>
          <pc:docMk/>
          <pc:sldMk cId="1503185151" sldId="1223"/>
        </pc:sldMkLst>
        <pc:spChg chg="mod">
          <ac:chgData name="Mark Fishpool" userId="b7923bd0fa9cf83f" providerId="LiveId" clId="{73A76A82-525D-4B02-AD28-7718B22F71F8}" dt="2024-10-08T12:54:43.478" v="487" actId="179"/>
          <ac:spMkLst>
            <pc:docMk/>
            <pc:sldMk cId="1503185151" sldId="1223"/>
            <ac:spMk id="4" creationId="{DB77D530-AD76-5E27-EFA7-33367FFA5B1A}"/>
          </ac:spMkLst>
        </pc:spChg>
      </pc:sldChg>
      <pc:sldChg chg="modNotesTx">
        <pc:chgData name="Mark Fishpool" userId="b7923bd0fa9cf83f" providerId="LiveId" clId="{73A76A82-525D-4B02-AD28-7718B22F71F8}" dt="2024-10-02T10:21:31.299" v="450" actId="20577"/>
        <pc:sldMkLst>
          <pc:docMk/>
          <pc:sldMk cId="3392088832" sldId="1247"/>
        </pc:sldMkLst>
      </pc:sldChg>
      <pc:sldChg chg="modSp mod">
        <pc:chgData name="Mark Fishpool" userId="b7923bd0fa9cf83f" providerId="LiveId" clId="{73A76A82-525D-4B02-AD28-7718B22F71F8}" dt="2024-10-08T12:55:06.813" v="489" actId="2711"/>
        <pc:sldMkLst>
          <pc:docMk/>
          <pc:sldMk cId="2218297822" sldId="1249"/>
        </pc:sldMkLst>
        <pc:spChg chg="mod">
          <ac:chgData name="Mark Fishpool" userId="b7923bd0fa9cf83f" providerId="LiveId" clId="{73A76A82-525D-4B02-AD28-7718B22F71F8}" dt="2024-10-08T12:55:06.813" v="489" actId="2711"/>
          <ac:spMkLst>
            <pc:docMk/>
            <pc:sldMk cId="2218297822" sldId="1249"/>
            <ac:spMk id="3" creationId="{64BF5BBB-DAAF-9A9A-8B4F-EC1AC295B9DB}"/>
          </ac:spMkLst>
        </pc:spChg>
      </pc:sldChg>
      <pc:sldChg chg="modNotesTx">
        <pc:chgData name="Mark Fishpool" userId="b7923bd0fa9cf83f" providerId="LiveId" clId="{73A76A82-525D-4B02-AD28-7718B22F71F8}" dt="2024-10-02T10:24:32.396" v="474" actId="313"/>
        <pc:sldMkLst>
          <pc:docMk/>
          <pc:sldMk cId="3329628216" sldId="1259"/>
        </pc:sldMkLst>
      </pc:sldChg>
      <pc:sldChg chg="modNotesTx">
        <pc:chgData name="Mark Fishpool" userId="b7923bd0fa9cf83f" providerId="LiveId" clId="{73A76A82-525D-4B02-AD28-7718B22F71F8}" dt="2024-10-02T10:00:07.001" v="293" actId="20577"/>
        <pc:sldMkLst>
          <pc:docMk/>
          <pc:sldMk cId="2758678926" sldId="126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17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17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9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5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shown here, the Lambda function captures the variable “x” by reference, and returns this reference.</a:t>
            </a:r>
          </a:p>
          <a:p>
            <a:endParaRPr lang="en-GB" dirty="0"/>
          </a:p>
          <a:p>
            <a:r>
              <a:rPr lang="en-GB" dirty="0"/>
              <a:t>Note the different syntax.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210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Rather than just illustrate syntax, this particular extract demonstrates two ‘more appropriate’ use-cases for capture by ref.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findPos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because it is not “logically”  an argument, but some internal mutable state.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And &amp;haystack because it is large and expensive to copy.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815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Lambdas are very useful when processing data in a container such as a vector, e.g. as an “inline” argument for the std::</a:t>
            </a:r>
            <a:r>
              <a:rPr lang="en-GB" dirty="0" err="1"/>
              <a:t>for_each</a:t>
            </a:r>
            <a:r>
              <a:rPr lang="en-GB" dirty="0"/>
              <a:t> higher order function.</a:t>
            </a:r>
          </a:p>
          <a:p>
            <a:endParaRPr lang="en-GB" dirty="0"/>
          </a:p>
          <a:p>
            <a:r>
              <a:rPr lang="en-GB" dirty="0"/>
              <a:t>This is acting similarly to a “map” built-in function (or map component of a list comprehension) in Python.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Question: Is this using “by copy” or “by reference”?</a:t>
            </a:r>
          </a:p>
          <a:p>
            <a:endParaRPr lang="en-GB" dirty="0"/>
          </a:p>
          <a:p>
            <a:r>
              <a:rPr lang="en-GB" dirty="0"/>
              <a:t>The output should give this away, of course… ;)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785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was introduced in the C++ 14 roadmap, but here’s a more fully developed example.</a:t>
            </a:r>
          </a:p>
          <a:p>
            <a:endParaRPr lang="en-GB" dirty="0"/>
          </a:p>
          <a:p>
            <a:r>
              <a:rPr lang="en-GB" dirty="0"/>
              <a:t>Here’s a quick overview of the key features shown: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Generic Lambda: The auto keyword in the lambda parameter list makes this a generic lambda.  The lambda can accept arguments of any type that supports the comparison operator greater-then (&gt;), such as int, float, or any other comparable type.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Parameter Types: auto is used for the parameters a and b, meaning the types of these parameters will be deduced based on what is passed when the lambda is invoked.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Return Type: The return type is deduced automatically by the compiler, based on the types of a and b.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435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these examples:</a:t>
            </a:r>
          </a:p>
          <a:p>
            <a:endParaRPr lang="en-US" dirty="0"/>
          </a:p>
          <a:p>
            <a:r>
              <a:rPr lang="en-US" dirty="0" err="1"/>
              <a:t>isEmpty</a:t>
            </a:r>
            <a:r>
              <a:rPr lang="en-US" dirty="0"/>
              <a:t> is a lambda function that accepts an object </a:t>
            </a:r>
            <a:r>
              <a:rPr lang="en-US" dirty="0" err="1"/>
              <a:t>el</a:t>
            </a:r>
            <a:r>
              <a:rPr lang="en-US" dirty="0"/>
              <a:t>, returning whether the object is empty using the .empty() function. We would typically use this for containers like std::string, std::vector, std::set, etc., which have an .empty() method.</a:t>
            </a:r>
          </a:p>
          <a:p>
            <a:endParaRPr lang="en-US" dirty="0"/>
          </a:p>
          <a:p>
            <a:r>
              <a:rPr lang="en-US" dirty="0"/>
              <a:t>The second connected example, </a:t>
            </a:r>
            <a:r>
              <a:rPr lang="en-US" dirty="0" err="1"/>
              <a:t>emptyPos</a:t>
            </a:r>
            <a:r>
              <a:rPr lang="en-US" dirty="0"/>
              <a:t>, is a bit more involved: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lambda function </a:t>
            </a:r>
            <a:r>
              <a:rPr lang="en-US" dirty="0" err="1"/>
              <a:t>isEmpty</a:t>
            </a:r>
            <a:r>
              <a:rPr lang="en-US" dirty="0"/>
              <a:t> is defined, which checks if an element is "empty" by calling its .empty() member function.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find_if</a:t>
            </a:r>
            <a:r>
              <a:rPr lang="en-US" dirty="0"/>
              <a:t> algorithm is used to search through the container v to find the first element that is empty (i.e., </a:t>
            </a:r>
            <a:r>
              <a:rPr lang="en-US" dirty="0" err="1"/>
              <a:t>el.empty</a:t>
            </a:r>
            <a:r>
              <a:rPr lang="en-US" dirty="0"/>
              <a:t>() returns true).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result of </a:t>
            </a:r>
            <a:r>
              <a:rPr lang="en-US" dirty="0" err="1"/>
              <a:t>find_if</a:t>
            </a:r>
            <a:r>
              <a:rPr lang="en-US" dirty="0"/>
              <a:t> is stored in </a:t>
            </a:r>
            <a:r>
              <a:rPr lang="en-US" dirty="0" err="1"/>
              <a:t>emptyPos</a:t>
            </a:r>
            <a:r>
              <a:rPr lang="en-US" dirty="0"/>
              <a:t>. If an empty element is found, </a:t>
            </a:r>
            <a:r>
              <a:rPr lang="en-US" dirty="0" err="1"/>
              <a:t>emptyPos</a:t>
            </a:r>
            <a:r>
              <a:rPr lang="en-US" dirty="0"/>
              <a:t> will be an iterator pointing to that element. If no empty element is found, </a:t>
            </a:r>
            <a:r>
              <a:rPr lang="en-US" dirty="0" err="1"/>
              <a:t>emptyPos</a:t>
            </a:r>
            <a:r>
              <a:rPr lang="en-US" dirty="0"/>
              <a:t> will be equal to </a:t>
            </a:r>
            <a:r>
              <a:rPr lang="en-US" dirty="0" err="1"/>
              <a:t>v.end</a:t>
            </a:r>
            <a:r>
              <a:rPr lang="en-US" dirty="0"/>
              <a:t>().</a:t>
            </a:r>
          </a:p>
          <a:p>
            <a:endParaRPr lang="en-US" dirty="0"/>
          </a:p>
          <a:p>
            <a:r>
              <a:rPr lang="en-US" dirty="0"/>
              <a:t>This is a quite common pattern when searching for a specific condition in a container in C++.</a:t>
            </a:r>
          </a:p>
          <a:p>
            <a:endParaRPr lang="en-US" dirty="0"/>
          </a:p>
          <a:p>
            <a:r>
              <a:rPr lang="en-GB" dirty="0"/>
              <a:t>In summary, this </a:t>
            </a:r>
            <a:r>
              <a:rPr lang="en-GB" b="0" dirty="0"/>
              <a:t>n</a:t>
            </a:r>
            <a:r>
              <a:rPr lang="en-US" b="0" dirty="0"/>
              <a:t>on-capturing lambda can be treated as a function pointer</a:t>
            </a:r>
            <a:r>
              <a:rPr lang="en-US" dirty="0"/>
              <a:t> because it doesn't hold any external state.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99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using Lambda Functions from a coding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67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Lambda Functions – from a reverse engineering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180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866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47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additional information you may find useful…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732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808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30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2636838" y="619125"/>
            <a:ext cx="10404476" cy="58531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25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676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Quick recap, if you’ve never encountered them (which is unlikely) but, just in case:</a:t>
            </a:r>
          </a:p>
          <a:p>
            <a:endParaRPr lang="en-GB" dirty="0"/>
          </a:p>
          <a:p>
            <a:r>
              <a:rPr lang="en-US" dirty="0"/>
              <a:t>SOLID principles are five foundational guidelines in object-oriented programming (OOP) designed to make software designs more flexible, understandable, and maintainable. </a:t>
            </a:r>
          </a:p>
          <a:p>
            <a:endParaRPr lang="en-US" dirty="0"/>
          </a:p>
          <a:p>
            <a:r>
              <a:rPr lang="en-US" dirty="0"/>
              <a:t>Consequently, taken together, they should help developers create software solutions that are a.) easy to extend and, b.) less prone to errors.</a:t>
            </a:r>
          </a:p>
          <a:p>
            <a:endParaRPr lang="en-US" dirty="0"/>
          </a:p>
          <a:p>
            <a:r>
              <a:rPr lang="en-US" b="0" dirty="0"/>
              <a:t>In a nutshell, the five key principles are:</a:t>
            </a:r>
          </a:p>
          <a:p>
            <a:endParaRPr lang="en-US" b="1" dirty="0"/>
          </a:p>
          <a:p>
            <a:pPr marL="228600" indent="-228600">
              <a:buFont typeface="+mj-lt"/>
              <a:buAutoNum type="arabicPeriod"/>
            </a:pPr>
            <a:r>
              <a:rPr lang="en-US" b="1" dirty="0"/>
              <a:t>Single Responsibility Principle (SRP)</a:t>
            </a:r>
          </a:p>
          <a:p>
            <a:pPr marL="0" indent="0">
              <a:buFont typeface="+mj-lt"/>
              <a:buNone/>
            </a:pPr>
            <a:r>
              <a:rPr lang="en-US" dirty="0"/>
              <a:t>A class should have only one reason to change, meaning it should have only one job or responsibility.</a:t>
            </a:r>
          </a:p>
          <a:p>
            <a:pPr marL="0" indent="0">
              <a:buFont typeface="+mj-lt"/>
              <a:buNone/>
            </a:pPr>
            <a:endParaRPr lang="en-US" dirty="0"/>
          </a:p>
          <a:p>
            <a:pPr marL="0" indent="0">
              <a:buFont typeface="+mj-lt"/>
              <a:buNone/>
            </a:pPr>
            <a:r>
              <a:rPr lang="en-US" b="1" dirty="0"/>
              <a:t>2.   Open/Closed Principle (OCP)</a:t>
            </a:r>
          </a:p>
          <a:p>
            <a:pPr marL="0" indent="0">
              <a:buFont typeface="+mj-lt"/>
              <a:buNone/>
            </a:pPr>
            <a:r>
              <a:rPr lang="en-US" dirty="0"/>
              <a:t>Software components should be open for extension but closed for modification, allowing behavior to be extended without altering existing code.</a:t>
            </a:r>
          </a:p>
          <a:p>
            <a:pPr marL="0" indent="0">
              <a:buFont typeface="+mj-lt"/>
              <a:buNone/>
            </a:pPr>
            <a:endParaRPr lang="en-US" b="1" dirty="0"/>
          </a:p>
          <a:p>
            <a:pPr marL="228600" indent="-228600">
              <a:buFont typeface="+mj-lt"/>
              <a:buAutoNum type="arabicPeriod" startAt="3"/>
            </a:pPr>
            <a:r>
              <a:rPr lang="en-US" b="1" dirty="0" err="1"/>
              <a:t>Liskov</a:t>
            </a:r>
            <a:r>
              <a:rPr lang="en-US" b="1" dirty="0"/>
              <a:t> Substitution Principle (LSP)</a:t>
            </a:r>
          </a:p>
          <a:p>
            <a:pPr marL="0" indent="0">
              <a:buFont typeface="+mj-lt"/>
              <a:buNone/>
            </a:pPr>
            <a:r>
              <a:rPr lang="en-US" dirty="0"/>
              <a:t>Objects of a superclass should be replaceable with objects of a subclass without affecting the correctness of the program.</a:t>
            </a:r>
          </a:p>
          <a:p>
            <a:pPr marL="0" indent="0">
              <a:buFont typeface="+mj-lt"/>
              <a:buNone/>
            </a:pPr>
            <a:endParaRPr lang="en-US" b="1" dirty="0"/>
          </a:p>
          <a:p>
            <a:pPr marL="228600" indent="-228600">
              <a:buFont typeface="+mj-lt"/>
              <a:buAutoNum type="arabicPeriod" startAt="4"/>
            </a:pPr>
            <a:r>
              <a:rPr lang="en-US" b="1" dirty="0"/>
              <a:t>Interface Segregation Principle (ISP)</a:t>
            </a:r>
          </a:p>
          <a:p>
            <a:pPr marL="0" indent="0">
              <a:buFont typeface="+mj-lt"/>
              <a:buNone/>
            </a:pPr>
            <a:r>
              <a:rPr lang="en-US" dirty="0"/>
              <a:t>No client should be forced to depend on methods it does not use; interfaces should be always be designed specifically to meet client needs.</a:t>
            </a:r>
          </a:p>
          <a:p>
            <a:pPr marL="0" indent="0">
              <a:buFont typeface="+mj-lt"/>
              <a:buNone/>
            </a:pPr>
            <a:endParaRPr lang="en-US" dirty="0"/>
          </a:p>
          <a:p>
            <a:pPr marL="228600" indent="-228600">
              <a:buFont typeface="+mj-lt"/>
              <a:buAutoNum type="arabicPeriod" startAt="5"/>
            </a:pPr>
            <a:r>
              <a:rPr lang="en-US" b="1" dirty="0"/>
              <a:t>Dependency Inversion Principle (DIP):</a:t>
            </a:r>
            <a:r>
              <a:rPr lang="en-US" dirty="0"/>
              <a:t> </a:t>
            </a:r>
          </a:p>
          <a:p>
            <a:pPr marL="0" indent="0">
              <a:buFont typeface="+mj-lt"/>
              <a:buNone/>
            </a:pPr>
            <a:r>
              <a:rPr lang="en-US" dirty="0"/>
              <a:t>Higher-level components should not depend on low-level components; both should depend on abstractions rather than concrete implementations</a:t>
            </a:r>
          </a:p>
          <a:p>
            <a:pPr marL="0" indent="0">
              <a:buFont typeface="+mj-lt"/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810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This function breaks the SRP (Single Responsibility Principle).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It has the tell-tale signs of an algorithm (branching and conditions)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Along with the tell-tale signs of implementation (non-trivial code blocks).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7CA66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It is both defining the algorithm and implementing it in one function. These are two responsibilities that should be kept separate, aka SoC (Separation </a:t>
            </a:r>
            <a:r>
              <a:rPr lang="en-US" b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of Concerns).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752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Note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The term lambda </a:t>
            </a:r>
            <a:r>
              <a:rPr lang="en-GB" i="1" dirty="0"/>
              <a:t>expression</a:t>
            </a:r>
            <a:r>
              <a:rPr lang="en-GB" dirty="0"/>
              <a:t> and lambda </a:t>
            </a:r>
            <a:r>
              <a:rPr lang="en-GB" i="1" dirty="0"/>
              <a:t>function</a:t>
            </a:r>
            <a:r>
              <a:rPr lang="en-GB" dirty="0"/>
              <a:t> are often used interchangeably; it’s the same feature.</a:t>
            </a:r>
          </a:p>
          <a:p>
            <a:endParaRPr lang="en-GB" dirty="0"/>
          </a:p>
          <a:p>
            <a:r>
              <a:rPr lang="en-GB" dirty="0"/>
              <a:t>Basically… a lambda expression is a concise technique for defining anonymous functions directly in your modern C++.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851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Latter two explained later...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907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=, copy-captures all values defined prior to the lambda definition.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&amp;, ref-captures all values defined prior to the lambda definition.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&lt;name&gt;, &amp;&lt;name&gt;, captures the named value.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index = 0 creates a capture variable for exclusive use of the lambda.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The value of index can be modified by the lambda body, and is 'remembered' between lambda calls. It behaves like a local static in the lambda body.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680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By default, lambdas return by copy. If you want to return by reference, you must say so. -&gt; auto&amp; is the simplest way to do this.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954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 C++, lambda functions can capture variables either by copy or by reference. 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When you capture a variable by copy (as in the example shown here), the lambda function gets its own copy of the variable.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Bottom line: Although “x” variable is used, it remains unaltered after calling the lambda function.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What happens if we change this lambda to: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GB" sz="12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Lambda function capturing 'x' by copy</a:t>
            </a:r>
            <a:endParaRPr lang="en-GB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squareIt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GB" sz="1200" b="1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]()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B5CEA8"/>
                </a:solidFill>
                <a:latin typeface="Consolas" panose="020B0609020204030204" pitchFamily="49" charset="0"/>
              </a:rPr>
              <a:t>x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endParaRPr lang="en-GB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Q. What effect does the “=“ have here?</a:t>
            </a:r>
          </a:p>
          <a:p>
            <a:endParaRPr lang="en-GB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228600" indent="-228600">
              <a:buAutoNum type="alphaUcPeriod"/>
            </a:pPr>
            <a:r>
              <a:rPr lang="en-US" dirty="0"/>
              <a:t>The “=“ syntax in the lambda's capture clause allows the lambda to capture </a:t>
            </a:r>
            <a:r>
              <a:rPr lang="en-US" b="1" dirty="0"/>
              <a:t>all variables</a:t>
            </a:r>
            <a:r>
              <a:rPr lang="en-US" dirty="0"/>
              <a:t> from the surrounding scope </a:t>
            </a:r>
            <a:r>
              <a:rPr lang="en-US" b="1" dirty="0"/>
              <a:t>by value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this case, x is copied into the lambda when it's created, and the lambda can use it, but it cannot modify the original x from the surrounding scope.</a:t>
            </a:r>
            <a:endParaRPr lang="en-GB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220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Smart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3571" y="1349984"/>
            <a:ext cx="3951161" cy="20790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743D3A-25B6-9D4F-8301-EE8E57A2FA6E}"/>
              </a:ext>
            </a:extLst>
          </p:cNvPr>
          <p:cNvSpPr/>
          <p:nvPr userDrawn="1"/>
        </p:nvSpPr>
        <p:spPr>
          <a:xfrm>
            <a:off x="2133600" y="83544"/>
            <a:ext cx="1936752" cy="210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/>
              <a:t>Role Framework</a:t>
            </a:r>
            <a:r>
              <a:rPr lang="en-GB" sz="16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0764F-5F24-DA4B-8B5B-499F74DC94F6}"/>
              </a:ext>
            </a:extLst>
          </p:cNvPr>
          <p:cNvSpPr/>
          <p:nvPr userDrawn="1"/>
        </p:nvSpPr>
        <p:spPr>
          <a:xfrm>
            <a:off x="4024733" y="8576"/>
            <a:ext cx="8193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/>
              <a:t>Prerequisites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49CFAAC-8F4B-AB49-8C1E-8DF9077D6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4137" y="264797"/>
            <a:ext cx="7944817" cy="210746"/>
          </a:xfrm>
        </p:spPr>
        <p:txBody>
          <a:bodyPr/>
          <a:lstStyle>
            <a:lvl1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2pPr>
            <a:lvl3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3pPr>
            <a:lvl4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4pPr>
            <a:lvl5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58250F-E14F-0644-B3E8-A015A074D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8573" y="280872"/>
            <a:ext cx="1120235" cy="358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7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4A7817-2CA7-BC49-A946-2223D3EC4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71" y="3730625"/>
            <a:ext cx="3951161" cy="525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41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13" y="1556247"/>
            <a:ext cx="681427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64196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785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719" r:id="rId25"/>
    <p:sldLayoutId id="2147483691" r:id="rId26"/>
    <p:sldLayoutId id="2147483698" r:id="rId27"/>
    <p:sldLayoutId id="2147483689" r:id="rId28"/>
    <p:sldLayoutId id="2147483692" r:id="rId29"/>
    <p:sldLayoutId id="2147483650" r:id="rId30"/>
    <p:sldLayoutId id="2147483693" r:id="rId31"/>
    <p:sldLayoutId id="2147483660" r:id="rId32"/>
    <p:sldLayoutId id="2147483720" r:id="rId33"/>
    <p:sldLayoutId id="2147483721" r:id="rId34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8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3425215"/>
            <a:ext cx="6596062" cy="2431485"/>
          </a:xfrm>
        </p:spPr>
        <p:txBody>
          <a:bodyPr anchor="t"/>
          <a:lstStyle/>
          <a:p>
            <a:r>
              <a:rPr lang="en-GB" sz="4800" dirty="0"/>
              <a:t>Advanced C++ Internals: Chapter 11: </a:t>
            </a:r>
            <a:br>
              <a:rPr lang="en-GB" sz="4800" dirty="0"/>
            </a:br>
            <a:r>
              <a:rPr lang="en-GB" sz="4800" i="1" dirty="0"/>
              <a:t>C++ Lambda 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ED629-CAA1-914C-B236-592BFFE38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/>
              <a:t>ZACOCPPINT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7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A3110F-4A6E-9D2C-D925-07131571E4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Lambda Return by 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0583BA-9D35-9DC4-7F72-EF5563B79A72}"/>
              </a:ext>
            </a:extLst>
          </p:cNvPr>
          <p:cNvSpPr txBox="1"/>
          <p:nvPr/>
        </p:nvSpPr>
        <p:spPr>
          <a:xfrm>
            <a:off x="4752023" y="457200"/>
            <a:ext cx="6792278" cy="452431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Lambda function captures 'x' by reference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lang="en-GB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It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]() -&gt;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int&amp;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x *= x;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Calls lambda function and modifies captured var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</a:t>
            </a:r>
            <a:r>
              <a:rPr lang="en-GB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It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Print the altered value </a:t>
            </a:r>
            <a:r>
              <a:rPr lang="en-GB" sz="1600" dirty="0">
                <a:solidFill>
                  <a:srgbClr val="7CA668"/>
                </a:solidFill>
                <a:latin typeface="Consolas" panose="020B0609020204030204" pitchFamily="49" charset="0"/>
              </a:rPr>
              <a:t>for</a:t>
            </a:r>
            <a:r>
              <a:rPr lang="en-GB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'x'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dirty="0">
                <a:solidFill>
                  <a:srgbClr val="CE9178"/>
                </a:solidFill>
                <a:latin typeface="Consolas" panose="020B0609020204030204" pitchFamily="49" charset="0"/>
              </a:rPr>
              <a:t>altered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value </a:t>
            </a:r>
            <a:r>
              <a:rPr lang="en-GB" sz="1600" dirty="0">
                <a:solidFill>
                  <a:srgbClr val="CE9178"/>
                </a:solidFill>
                <a:latin typeface="Consolas" panose="020B0609020204030204" pitchFamily="49" charset="0"/>
              </a:rPr>
              <a:t>for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x: 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35D45-5FE6-3B58-5A68-5CA891F6C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6079" y="457200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49E563-5FF3-0CD8-2088-470DD2C8EF6C}"/>
              </a:ext>
            </a:extLst>
          </p:cNvPr>
          <p:cNvSpPr txBox="1"/>
          <p:nvPr/>
        </p:nvSpPr>
        <p:spPr>
          <a:xfrm>
            <a:off x="4752022" y="5221724"/>
            <a:ext cx="6792278" cy="36933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altered value for x: 100</a:t>
            </a:r>
          </a:p>
        </p:txBody>
      </p:sp>
      <p:pic>
        <p:nvPicPr>
          <p:cNvPr id="8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3E582B3D-BD2A-A9AF-D2EA-BD546A48F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6078" y="5095018"/>
            <a:ext cx="409576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04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DFD8A1-80DE-876C-2EA6-6337F2BE2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A Slightly More Realistic Example!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56609-0AF9-1E4A-C7B0-85464506B3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7087" y="335573"/>
            <a:ext cx="6607175" cy="4487888"/>
          </a:xfrm>
          <a:solidFill>
            <a:srgbClr val="000000"/>
          </a:solidFill>
        </p:spPr>
        <p:txBody>
          <a:bodyPr/>
          <a:lstStyle/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&lt;string&gt;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findPos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string haystack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"Sally sewed shirts for a shopkeeper who shared a shack with six sheep."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next_needle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findPos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haystack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](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needle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findPos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haystack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needle,findPos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findPos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npos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haystack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substr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findPos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needle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next_needle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findPos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npos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needle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is at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findPos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spcAft>
                <a:spcPts val="0"/>
              </a:spcAft>
            </a:pPr>
            <a:endParaRPr lang="en-GB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9F618-8E9A-2ED5-990A-90A06D3E5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291" y="335572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862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399747-C49D-4AF1-A3B6-EA12ED4673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Lambdas with higher order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6243A-1443-F7E6-B41E-E4ABFD4974F4}"/>
              </a:ext>
            </a:extLst>
          </p:cNvPr>
          <p:cNvSpPr txBox="1"/>
          <p:nvPr/>
        </p:nvSpPr>
        <p:spPr>
          <a:xfrm>
            <a:off x="4752023" y="457200"/>
            <a:ext cx="6792278" cy="483209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&lt;algorithm&gt;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&lt;vector&gt;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</a:t>
            </a:r>
            <a:r>
              <a:rPr lang="en-GB" sz="1400" dirty="0">
                <a:solidFill>
                  <a:srgbClr val="7CA668"/>
                </a:solidFill>
                <a:latin typeface="Consolas" panose="020B0609020204030204" pitchFamily="49" charset="0"/>
              </a:rPr>
              <a:t>V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ector of five integers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::vector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numbers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Uses lambda function to cube each element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for_each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 [](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int&amp;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pow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Output the now modified vector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"Cubed vector is now: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: numbers)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792DC-5B95-2613-8E70-886139D2E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6079" y="457200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99D0DC-7107-BD8C-C57D-4CA6685633AD}"/>
              </a:ext>
            </a:extLst>
          </p:cNvPr>
          <p:cNvSpPr txBox="1"/>
          <p:nvPr/>
        </p:nvSpPr>
        <p:spPr>
          <a:xfrm>
            <a:off x="4752023" y="5941814"/>
            <a:ext cx="6792278" cy="36933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Cubed vector is now: 1 8 27 64 125</a:t>
            </a:r>
          </a:p>
        </p:txBody>
      </p:sp>
      <p:pic>
        <p:nvPicPr>
          <p:cNvPr id="1026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A0E0E90E-F771-8BDD-6103-A553226CD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6079" y="5815108"/>
            <a:ext cx="409576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416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17C84C-4CAE-914C-06F0-64A1DB814F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Generic Lambdas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5EDB4-EBC7-368C-2242-0D9F64E251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4238" y="458444"/>
            <a:ext cx="6770078" cy="4094163"/>
          </a:xfrm>
        </p:spPr>
        <p:txBody>
          <a:bodyPr/>
          <a:lstStyle/>
          <a:p>
            <a:r>
              <a:rPr lang="en-GB" b="1" dirty="0"/>
              <a:t>Enhanced support permits the creation of generic lambdas.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Uses the </a:t>
            </a:r>
            <a:r>
              <a:rPr lang="en-GB" b="1" dirty="0">
                <a:latin typeface="Consolas" panose="020B0609020204030204" pitchFamily="49" charset="0"/>
              </a:rPr>
              <a:t>auto</a:t>
            </a:r>
            <a:r>
              <a:rPr lang="en-GB" dirty="0"/>
              <a:t> keyword in the parameter list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Lambdas can become more flexible, like a templated function.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4DB475-9A30-B9FF-29CB-786AF9534FA4}"/>
              </a:ext>
            </a:extLst>
          </p:cNvPr>
          <p:cNvSpPr txBox="1"/>
          <p:nvPr/>
        </p:nvSpPr>
        <p:spPr>
          <a:xfrm>
            <a:off x="4694238" y="991999"/>
            <a:ext cx="7204392" cy="160043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largest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[](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b;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     // int </a:t>
            </a:r>
            <a:r>
              <a:rPr lang="en-US" sz="14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and return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5.5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 // float </a:t>
            </a:r>
            <a:r>
              <a:rPr lang="en-US" sz="14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and return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BB34A2-D83D-24CF-8DC0-DE936216EF7C}"/>
              </a:ext>
            </a:extLst>
          </p:cNvPr>
          <p:cNvGrpSpPr/>
          <p:nvPr/>
        </p:nvGrpSpPr>
        <p:grpSpPr>
          <a:xfrm>
            <a:off x="4694238" y="5866001"/>
            <a:ext cx="868361" cy="460412"/>
            <a:chOff x="11183938" y="1821377"/>
            <a:chExt cx="868361" cy="460412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6135F92A-E97E-DCBE-5B45-B4A66D705D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C02EA1-6D48-2FF8-81E3-3A2222538E3E}"/>
                </a:ext>
              </a:extLst>
            </p:cNvPr>
            <p:cNvSpPr txBox="1"/>
            <p:nvPr/>
          </p:nvSpPr>
          <p:spPr>
            <a:xfrm>
              <a:off x="11593513" y="1890711"/>
              <a:ext cx="458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+mn-lt"/>
                </a:rPr>
                <a:t>14</a:t>
              </a:r>
              <a:endParaRPr lang="en-GB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10DBD25-2F7C-C64E-4E24-C011639E7F76}"/>
              </a:ext>
            </a:extLst>
          </p:cNvPr>
          <p:cNvSpPr txBox="1"/>
          <p:nvPr/>
        </p:nvSpPr>
        <p:spPr>
          <a:xfrm>
            <a:off x="4694238" y="2894976"/>
            <a:ext cx="6792278" cy="64633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5</a:t>
            </a: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5.5</a:t>
            </a:r>
          </a:p>
        </p:txBody>
      </p:sp>
      <p:pic>
        <p:nvPicPr>
          <p:cNvPr id="10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60181686-1F6A-8C8B-3188-D461551F0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294" y="2932962"/>
            <a:ext cx="409576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678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9E8131-7C6F-0EF6-0D28-CB054067D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none" dirty="0"/>
              <a:t>Lambda Closure as Function Pointer</a:t>
            </a:r>
            <a:endParaRPr lang="en-GB" cap="non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7D530-AD76-5E27-EFA7-33367FFA5B1A}"/>
              </a:ext>
            </a:extLst>
          </p:cNvPr>
          <p:cNvSpPr txBox="1"/>
          <p:nvPr/>
        </p:nvSpPr>
        <p:spPr>
          <a:xfrm>
            <a:off x="4340542" y="275322"/>
            <a:ext cx="74666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</a:rPr>
              <a:t>Lambda is initialized as execution passes through</a:t>
            </a:r>
          </a:p>
          <a:p>
            <a:endParaRPr lang="en-US" b="1" dirty="0">
              <a:solidFill>
                <a:srgbClr val="000000"/>
              </a:solidFill>
              <a:effectLst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</a:rPr>
              <a:t>Definition must appear before it is called.</a:t>
            </a:r>
          </a:p>
          <a:p>
            <a:endParaRPr lang="en-US" b="1" dirty="0">
              <a:solidFill>
                <a:srgbClr val="000000"/>
              </a:solidFill>
              <a:effectLst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</a:rPr>
              <a:t>Initialization creates a "closure".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</a:rPr>
              <a:t>"Encloses" the state of its capture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</a:rPr>
              <a:t>Local closure object created</a:t>
            </a:r>
          </a:p>
          <a:p>
            <a:endParaRPr lang="en-US" b="1" dirty="0">
              <a:solidFill>
                <a:srgbClr val="000000"/>
              </a:solidFill>
              <a:effectLst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</a:rPr>
              <a:t>The closure is invoked `</a:t>
            </a:r>
            <a:r>
              <a:rPr lang="en-US" b="1" dirty="0" err="1">
                <a:solidFill>
                  <a:srgbClr val="000000"/>
                </a:solidFill>
                <a:effectLst/>
              </a:rPr>
              <a:t>myLambda</a:t>
            </a:r>
            <a:r>
              <a:rPr lang="en-US" b="1" dirty="0">
                <a:solidFill>
                  <a:srgbClr val="000000"/>
                </a:solidFill>
                <a:effectLst/>
              </a:rPr>
              <a:t>(</a:t>
            </a:r>
            <a:r>
              <a:rPr lang="en-US" b="1" dirty="0" err="1">
                <a:solidFill>
                  <a:srgbClr val="000000"/>
                </a:solidFill>
                <a:effectLst/>
              </a:rPr>
              <a:t>arg</a:t>
            </a:r>
            <a:r>
              <a:rPr lang="en-US" b="1" dirty="0">
                <a:solidFill>
                  <a:srgbClr val="000000"/>
                </a:solidFill>
                <a:effectLst/>
              </a:rPr>
              <a:t>);`</a:t>
            </a:r>
          </a:p>
          <a:p>
            <a:endParaRPr lang="en-US" b="1" dirty="0">
              <a:solidFill>
                <a:srgbClr val="000000"/>
              </a:solidFill>
              <a:effectLst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</a:rPr>
              <a:t>Lambda with empty capture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</a:rPr>
              <a:t>Implicitly convertible to a function pointer.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082CAD-6281-CC30-7C34-CB81D996AB1C}"/>
              </a:ext>
            </a:extLst>
          </p:cNvPr>
          <p:cNvSpPr txBox="1"/>
          <p:nvPr/>
        </p:nvSpPr>
        <p:spPr>
          <a:xfrm>
            <a:off x="4431187" y="4101982"/>
            <a:ext cx="6542882" cy="542348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[](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();};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emptyPos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find_if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2BDFE-D260-E513-DA02-D40C506C4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2494" y="4101982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088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Lab #15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Lambda Functions(coding perspective)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961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Lab #16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Lambda Functions (reverse engineering perspective)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847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8FE31-9F78-430F-90B3-CEADBDE09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0AF58-AE67-49F5-BAD7-F6278F3BE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3160" y="571499"/>
            <a:ext cx="5276850" cy="5566411"/>
          </a:xfrm>
        </p:spPr>
        <p:txBody>
          <a:bodyPr/>
          <a:lstStyle/>
          <a:p>
            <a:pPr marL="0" lvl="1" indent="0">
              <a:spcAft>
                <a:spcPts val="600"/>
              </a:spcAft>
              <a:buNone/>
            </a:pPr>
            <a:r>
              <a:rPr lang="en-US" sz="1600" b="1" dirty="0">
                <a:latin typeface="+mn-lt"/>
              </a:rPr>
              <a:t>Lambdas were introduced in C++ 11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+mn-lt"/>
              </a:rPr>
              <a:t>Typically short-lived, one-time-use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sz="1600" b="1" dirty="0">
              <a:latin typeface="+mn-lt"/>
            </a:endParaRPr>
          </a:p>
          <a:p>
            <a:pPr marL="0" lvl="1" indent="0">
              <a:spcAft>
                <a:spcPts val="600"/>
              </a:spcAft>
              <a:buNone/>
            </a:pPr>
            <a:r>
              <a:rPr lang="en-US" sz="1600" b="1" dirty="0">
                <a:latin typeface="+mn-lt"/>
              </a:rPr>
              <a:t>An aid for SRP concerns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+mn-lt"/>
              </a:rPr>
              <a:t>Has one job, does it well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+mn-lt"/>
              </a:rPr>
              <a:t>Separation of algorithm and implementation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sz="1600" b="1" dirty="0">
              <a:latin typeface="+mn-lt"/>
            </a:endParaRPr>
          </a:p>
          <a:p>
            <a:pPr marL="0" lvl="1" indent="0">
              <a:spcAft>
                <a:spcPts val="600"/>
              </a:spcAft>
              <a:buNone/>
            </a:pPr>
            <a:r>
              <a:rPr lang="en-US" sz="1600" b="1" dirty="0">
                <a:latin typeface="+mn-lt"/>
              </a:rPr>
              <a:t>A concise way to define anonymous functions or function object inline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sz="1600" b="1" dirty="0">
              <a:latin typeface="+mn-lt"/>
            </a:endParaRPr>
          </a:p>
          <a:p>
            <a:pPr marL="0" lvl="1" indent="0">
              <a:spcAft>
                <a:spcPts val="600"/>
              </a:spcAft>
              <a:buNone/>
            </a:pPr>
            <a:r>
              <a:rPr lang="en-US" sz="1600" b="1" dirty="0">
                <a:latin typeface="+mn-lt"/>
              </a:rPr>
              <a:t>Generic lambdas added in C++14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sz="1600" b="1" dirty="0">
              <a:latin typeface="+mn-lt"/>
            </a:endParaRPr>
          </a:p>
          <a:p>
            <a:pPr marL="0" lvl="1" indent="0">
              <a:spcAft>
                <a:spcPts val="600"/>
              </a:spcAft>
              <a:buNone/>
            </a:pPr>
            <a:r>
              <a:rPr lang="en-US" sz="1600" b="1" dirty="0">
                <a:latin typeface="+mn-lt"/>
              </a:rPr>
              <a:t>As a closure, Lambdas can capture and store variables from their enclosing scope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+mn-lt"/>
              </a:rPr>
              <a:t>By reference or by value (copy)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+mn-lt"/>
              </a:rPr>
              <a:t>Can retain state between invocations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sz="1600" dirty="0">
              <a:latin typeface="+mn-lt"/>
            </a:endParaRPr>
          </a:p>
          <a:p>
            <a:pPr marL="0" lvl="1" indent="0">
              <a:spcAft>
                <a:spcPts val="600"/>
              </a:spcAft>
              <a:buNone/>
            </a:pPr>
            <a:r>
              <a:rPr lang="en-US" sz="1600" b="1" dirty="0">
                <a:latin typeface="+mn-lt"/>
              </a:rPr>
              <a:t>Can be used as an argument to higher-order functions like </a:t>
            </a:r>
            <a:r>
              <a:rPr lang="en-US" sz="1600" b="1" dirty="0">
                <a:latin typeface="Consolas" panose="020B0609020204030204" pitchFamily="49" charset="0"/>
              </a:rPr>
              <a:t>std::</a:t>
            </a:r>
            <a:r>
              <a:rPr lang="en-US" sz="1600" b="1" dirty="0" err="1">
                <a:latin typeface="Consolas" panose="020B0609020204030204" pitchFamily="49" charset="0"/>
              </a:rPr>
              <a:t>for_each</a:t>
            </a:r>
            <a:endParaRPr lang="en-US" sz="1600" b="1" dirty="0">
              <a:latin typeface="Consolas" panose="020B0609020204030204" pitchFamily="49" charset="0"/>
            </a:endParaRPr>
          </a:p>
          <a:p>
            <a:pPr marL="0" lvl="1" indent="0">
              <a:spcAft>
                <a:spcPts val="600"/>
              </a:spcAft>
              <a:buNone/>
            </a:pPr>
            <a:endParaRPr lang="en-US" sz="1600" dirty="0">
              <a:latin typeface="+mn-lt"/>
            </a:endParaRPr>
          </a:p>
          <a:p>
            <a:pPr marL="0" lvl="1" indent="0">
              <a:spcAft>
                <a:spcPts val="600"/>
              </a:spcAft>
              <a:buNone/>
            </a:pP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0885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9D1E-941B-4AC8-9045-28E4F4E11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A144-A6AC-44B5-8741-DF523373A4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81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D064-971D-4938-83D4-CCCA2529F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381604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D0E05A-B18A-A645-944D-17FF0EFFC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i="1" cap="none" dirty="0"/>
              <a:t>Lambda Functions</a:t>
            </a:r>
            <a:endParaRPr lang="en-GB" sz="2800" cap="non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3CE4F-DE19-6949-B03D-93E4E80BF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5676" y="373714"/>
            <a:ext cx="3421062" cy="611057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Learning Journey: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SRP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Lambdas to the Rescue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Lambda Syntax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Capture List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Parameter List and Return Type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Lambda Return by Copy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Lambda Return by Reference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100" dirty="0"/>
              <a:t>Lambdas with higher order functions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Lambda Closure as Function Pointer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Lab #15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Lambda Functions from a coding perspective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Lab #16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:Lambda Functions from a reverse engineering perspective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Summary</a:t>
            </a:r>
          </a:p>
          <a:p>
            <a:pPr marL="0" lvl="1" indent="0">
              <a:lnSpc>
                <a:spcPct val="100000"/>
              </a:lnSpc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Appendices:</a:t>
            </a:r>
          </a:p>
          <a:p>
            <a:pPr lvl="1">
              <a:lnSpc>
                <a:spcPct val="100000"/>
              </a:lnSpc>
              <a:buSzPct val="115000"/>
            </a:pPr>
            <a:r>
              <a:rPr lang="en-GB" sz="1100" dirty="0"/>
              <a:t>Useful links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486AB7-096E-D04F-B45E-AE79D474F5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8200" y="404528"/>
            <a:ext cx="3168497" cy="4647734"/>
          </a:xfrm>
        </p:spPr>
        <p:txBody>
          <a:bodyPr/>
          <a:lstStyle/>
          <a:p>
            <a:r>
              <a:rPr lang="en-US" dirty="0"/>
              <a:t>Learning Outcomes:</a:t>
            </a:r>
          </a:p>
          <a:p>
            <a:pPr lvl="1"/>
            <a:r>
              <a:rPr lang="en-US" sz="1100" dirty="0"/>
              <a:t>Must be able to describe purpose and syntax of lambda functions</a:t>
            </a:r>
          </a:p>
          <a:p>
            <a:pPr lvl="1"/>
            <a:r>
              <a:rPr lang="en-US" sz="1100" dirty="0"/>
              <a:t>Should be able to read, interpret and code a lambda function</a:t>
            </a:r>
          </a:p>
          <a:p>
            <a:pPr lvl="1"/>
            <a:r>
              <a:rPr lang="en-US" sz="1100" dirty="0"/>
              <a:t>Could be able to identify lambda functions implemented in memory.</a:t>
            </a:r>
          </a:p>
        </p:txBody>
      </p:sp>
    </p:spTree>
    <p:extLst>
      <p:ext uri="{BB962C8B-B14F-4D97-AF65-F5344CB8AC3E}">
        <p14:creationId xmlns:p14="http://schemas.microsoft.com/office/powerpoint/2010/main" val="2893520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E8FDC-4C6C-840E-98D3-B96A1D95B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kern="100" cap="none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Useful resources</a:t>
            </a:r>
            <a:endParaRPr lang="en-GB" sz="4400" kern="100" cap="none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63CCD-4AD4-1761-4B32-C5D981EAE8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4238" y="460984"/>
            <a:ext cx="7112978" cy="4094163"/>
          </a:xfrm>
        </p:spPr>
        <p:txBody>
          <a:bodyPr/>
          <a:lstStyle/>
          <a:p>
            <a:r>
              <a:rPr lang="en-US" b="1" dirty="0"/>
              <a:t>Websites and online resources</a:t>
            </a:r>
          </a:p>
          <a:p>
            <a:endParaRPr lang="en-US" dirty="0"/>
          </a:p>
          <a:p>
            <a:r>
              <a:rPr lang="en-US" i="1" dirty="0">
                <a:solidFill>
                  <a:srgbClr val="000000"/>
                </a:solidFill>
                <a:latin typeface="Segoe UI" panose="020B0502040204020203" pitchFamily="34" charset="0"/>
              </a:rPr>
              <a:t>GCC, the GNU Compiler Collection (no date) GCC, the GNU Compiler Collection - GNU Project. Available at: https://gcc.gnu.org/ (Accessed: 16 November 2023).</a:t>
            </a:r>
          </a:p>
          <a:p>
            <a:pPr algn="l"/>
            <a:endParaRPr lang="en-US" b="0" i="1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en-GB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Clang 18.0.0git documentation</a:t>
            </a:r>
            <a:r>
              <a:rPr lang="en-GB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</a:t>
            </a:r>
            <a:r>
              <a:rPr lang="en-GB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Clang Compiler User’s Manual - Clang 18.0.0git documentation</a:t>
            </a:r>
            <a:r>
              <a:rPr lang="en-GB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https://clang.llvm.org/docs/UsersManual.html (Accessed: 18 December 2023).</a:t>
            </a:r>
          </a:p>
          <a:p>
            <a:pPr algn="l"/>
            <a:endParaRPr lang="en-US" i="1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l"/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C++ Standard Library (no date) cppreference.com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https://en.cppreference.com/w/cpp/standard_library (Accessed: 16 November 2023).</a:t>
            </a:r>
          </a:p>
          <a:p>
            <a:pPr algn="l"/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JTC1/SC22/WG21 - The C++ Standards Committee - ISOCPP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. Available at: https://www.open-std.org/jtc1/sc22/wg21/ (Accessed: 16 November 2023).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2686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143713" y="2260601"/>
            <a:ext cx="6485687" cy="1460499"/>
          </a:xfrm>
        </p:spPr>
        <p:txBody>
          <a:bodyPr/>
          <a:lstStyle/>
          <a:p>
            <a:r>
              <a:rPr lang="en-US" sz="4800" dirty="0">
                <a:cs typeface="Arial" charset="0"/>
              </a:rPr>
              <a:t>Review of Chapter’s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3842796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80595-6343-424B-9A57-0B9D39352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>
                <a:solidFill>
                  <a:schemeClr val="bg1"/>
                </a:solidFill>
                <a:latin typeface="+mj-lt"/>
              </a:rPr>
              <a:t>Learning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59F59-F2D2-4D1D-9BEE-EA20F399D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F1E4E-0847-8237-0F66-7DEA1F8F0447}"/>
              </a:ext>
            </a:extLst>
          </p:cNvPr>
          <p:cNvSpPr txBox="1"/>
          <p:nvPr/>
        </p:nvSpPr>
        <p:spPr>
          <a:xfrm>
            <a:off x="4627756" y="568712"/>
            <a:ext cx="7414148" cy="57874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FAA0-FA47-E187-7B0A-E7D28EBD2E08}"/>
              </a:ext>
            </a:extLst>
          </p:cNvPr>
          <p:cNvSpPr txBox="1"/>
          <p:nvPr/>
        </p:nvSpPr>
        <p:spPr>
          <a:xfrm>
            <a:off x="4527395" y="568712"/>
            <a:ext cx="7279820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C6B68-1DF4-4A6D-64AB-8D05D847C450}"/>
              </a:ext>
            </a:extLst>
          </p:cNvPr>
          <p:cNvSpPr txBox="1"/>
          <p:nvPr/>
        </p:nvSpPr>
        <p:spPr>
          <a:xfrm>
            <a:off x="4772722" y="568712"/>
            <a:ext cx="7034493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Learning Outcomes:</a:t>
            </a:r>
          </a:p>
          <a:p>
            <a:pPr algn="l"/>
            <a:endParaRPr lang="en-GB" b="1" dirty="0"/>
          </a:p>
          <a:p>
            <a:pPr algn="l"/>
            <a:r>
              <a:rPr lang="en-GB" dirty="0"/>
              <a:t>By the completion of this chapter, you…</a:t>
            </a:r>
          </a:p>
          <a:p>
            <a:pPr algn="l"/>
            <a:endParaRPr lang="en-GB" b="1" dirty="0"/>
          </a:p>
          <a:p>
            <a:pPr marL="285750" indent="-285750" algn="l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Must be able to </a:t>
            </a:r>
            <a:r>
              <a:rPr lang="en-US" dirty="0"/>
              <a:t>describe purpose and syntax of lambda functions</a:t>
            </a:r>
          </a:p>
          <a:p>
            <a:pPr marL="285750" indent="-285750" algn="l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Should be able to </a:t>
            </a:r>
            <a:r>
              <a:rPr lang="en-US" dirty="0"/>
              <a:t>read, interpret and code a simple lambda function</a:t>
            </a:r>
          </a:p>
          <a:p>
            <a:pPr marL="285750" indent="-285750" algn="l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Could be able to </a:t>
            </a:r>
            <a:r>
              <a:rPr lang="en-US" dirty="0"/>
              <a:t>identify lambda functions implemented in memory.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GB" dirty="0"/>
          </a:p>
          <a:p>
            <a:pPr algn="l"/>
            <a:r>
              <a:rPr lang="en-GB" b="1" dirty="0"/>
              <a:t>Please review these learning outcomes at chapter's end.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dirty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94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521918-8A7C-5978-B3F5-0AD7099F94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600" cap="none" dirty="0"/>
              <a:t>SRP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6A383-A6D6-ECDE-0251-0BC6BAEBF6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8538" y="678901"/>
            <a:ext cx="6724332" cy="4094163"/>
          </a:xfrm>
        </p:spPr>
        <p:txBody>
          <a:bodyPr/>
          <a:lstStyle/>
          <a:p>
            <a:r>
              <a:rPr lang="en-GB" b="1" dirty="0"/>
              <a:t>SRP = Single Responsibility Principle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SOLID principle of Object-oriented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class/function has one job, does it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Why is this important?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Ensures clear, well-defined responsibilities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Encapsulation of changes (isolation)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Provides enhanced reusability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targeted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Please review the following C++ code…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5269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521918-8A7C-5978-B3F5-0AD7099F94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600" cap="none" dirty="0"/>
              <a:t>SRP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6A383-A6D6-ECDE-0251-0BC6BAEBF6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8538" y="4496521"/>
            <a:ext cx="6724332" cy="4094163"/>
          </a:xfrm>
        </p:spPr>
        <p:txBody>
          <a:bodyPr/>
          <a:lstStyle/>
          <a:p>
            <a:r>
              <a:rPr lang="en-GB" b="1" dirty="0"/>
              <a:t>SRP = Separate Responsibility Principle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SOLID principle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function has one job, does it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Please review: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4D24C-1108-3D27-5B87-67CE1ABCB595}"/>
              </a:ext>
            </a:extLst>
          </p:cNvPr>
          <p:cNvSpPr txBox="1"/>
          <p:nvPr/>
        </p:nvSpPr>
        <p:spPr>
          <a:xfrm>
            <a:off x="4808538" y="448252"/>
            <a:ext cx="6724332" cy="569386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Programmer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look_busy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drinkOK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get_started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drinkOK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drinkOK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get_drink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"First drink"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drinkOK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drinkOK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take_sip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drinkOK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drinkOK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get_drink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another drink"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drinkOK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write_code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drinkOK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drinkOK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Going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home because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drinkOK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"written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code_written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lines of code"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"Drink Machine need refilling"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F34F6-2BA3-D17E-D785-CB106F04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632" y="453895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116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666677-5E1C-7125-0B4A-0E170B626B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000" cap="none" dirty="0"/>
              <a:t>Lambdas to the Rescue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DA7C2-90AB-E288-1615-580DCA761C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6320" y="767054"/>
            <a:ext cx="6766560" cy="4094163"/>
          </a:xfrm>
        </p:spPr>
        <p:txBody>
          <a:bodyPr/>
          <a:lstStyle/>
          <a:p>
            <a:r>
              <a:rPr lang="en-US" sz="1800" b="1" dirty="0">
                <a:effectLst/>
                <a:latin typeface="+mn-lt"/>
              </a:rPr>
              <a:t>Lambda – "Anonymous Function" from Lambda Calculus</a:t>
            </a:r>
          </a:p>
          <a:p>
            <a:endParaRPr lang="en-US" sz="1800" b="1" dirty="0">
              <a:effectLst/>
              <a:latin typeface="+mn-lt"/>
            </a:endParaRPr>
          </a:p>
          <a:p>
            <a:r>
              <a:rPr lang="en-US" sz="1800" b="1" dirty="0">
                <a:effectLst/>
                <a:latin typeface="+mn-lt"/>
              </a:rPr>
              <a:t>Not necessarily anonymous in C++!</a:t>
            </a: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>
                <a:effectLst/>
                <a:latin typeface="+mn-lt"/>
              </a:rPr>
              <a:t>A Lambda is…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+mn-lt"/>
              </a:rPr>
              <a:t>Available from C++ 11, updated in C++ 14, 17, 2</a:t>
            </a:r>
            <a:r>
              <a:rPr lang="en-US" sz="1800" dirty="0">
                <a:latin typeface="+mn-lt"/>
              </a:rPr>
              <a:t>0 etc.</a:t>
            </a:r>
            <a:endParaRPr lang="en-US" sz="1800" dirty="0">
              <a:effectLst/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  <a:latin typeface="+mn-lt"/>
              </a:rPr>
              <a:t>Locally defined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  <a:latin typeface="+mn-lt"/>
              </a:rPr>
              <a:t>Can interact with variables in surrounding scope (known as capturing)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  <a:latin typeface="+mn-lt"/>
              </a:rPr>
              <a:t>Class interface untouched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  <a:latin typeface="+mn-lt"/>
              </a:rPr>
              <a:t>Separates the implementation from the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  <a:latin typeface="+mn-lt"/>
              </a:rPr>
              <a:t>Zero-cost abstraction</a:t>
            </a:r>
          </a:p>
          <a:p>
            <a:br>
              <a:rPr lang="en-US" sz="1800" b="0" dirty="0">
                <a:effectLst/>
                <a:latin typeface="+mn-lt"/>
              </a:rPr>
            </a:br>
            <a:r>
              <a:rPr lang="en-US" sz="1800" b="1" dirty="0">
                <a:effectLst/>
                <a:latin typeface="+mn-lt"/>
              </a:rPr>
              <a:t>At the heart of Modern C++</a:t>
            </a:r>
          </a:p>
          <a:p>
            <a:r>
              <a:rPr lang="en-US" sz="1800" b="1" dirty="0">
                <a:effectLst/>
                <a:latin typeface="+mn-lt"/>
              </a:rPr>
              <a:t>Expressiveness with encapsulation</a:t>
            </a:r>
          </a:p>
          <a:p>
            <a:endParaRPr lang="en-GB" sz="1800" b="1" dirty="0">
              <a:latin typeface="+mn-lt"/>
            </a:endParaRPr>
          </a:p>
          <a:p>
            <a:endParaRPr lang="en-GB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699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AB6E4-DABF-6782-00C5-9DAF90DF7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Lambda Syntax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EAF13-4809-BAE1-609F-BAE6474AF031}"/>
              </a:ext>
            </a:extLst>
          </p:cNvPr>
          <p:cNvSpPr txBox="1"/>
          <p:nvPr/>
        </p:nvSpPr>
        <p:spPr>
          <a:xfrm>
            <a:off x="4682647" y="562552"/>
            <a:ext cx="6542882" cy="107721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capture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](&lt;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&gt;)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mutable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noexcept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-&gt;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&lt;return-type&gt;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{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implementation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72D4E9E-611C-7C3E-E5EF-41635F352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54" y="562552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8217D2-3DC3-818C-3D38-E365B5F31621}"/>
              </a:ext>
            </a:extLst>
          </p:cNvPr>
          <p:cNvSpPr txBox="1"/>
          <p:nvPr/>
        </p:nvSpPr>
        <p:spPr>
          <a:xfrm>
            <a:off x="4591207" y="1948814"/>
            <a:ext cx="6542881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effectLst/>
              </a:rPr>
              <a:t>Each element is optional except: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Must start with the </a:t>
            </a:r>
            <a:r>
              <a:rPr lang="en-US" b="1" dirty="0">
                <a:effectLst/>
              </a:rPr>
              <a:t>capture-list</a:t>
            </a:r>
            <a:r>
              <a:rPr lang="en-US" dirty="0">
                <a:effectLst/>
              </a:rPr>
              <a:t> (which can be empty)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Must have a function </a:t>
            </a:r>
            <a:r>
              <a:rPr lang="en-US" b="1" dirty="0">
                <a:effectLst/>
              </a:rPr>
              <a:t>body </a:t>
            </a:r>
            <a:r>
              <a:rPr lang="en-US" dirty="0">
                <a:effectLst/>
              </a:rPr>
              <a:t>or</a:t>
            </a:r>
            <a:r>
              <a:rPr lang="en-US" b="1" dirty="0">
                <a:effectLst/>
              </a:rPr>
              <a:t> implementation</a:t>
            </a:r>
            <a:r>
              <a:rPr lang="en-US" dirty="0">
                <a:effectLst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dirty="0">
                <a:effectLst/>
              </a:rPr>
              <a:t>     </a:t>
            </a:r>
            <a:r>
              <a:rPr lang="en-US" b="1" dirty="0">
                <a:effectLst/>
                <a:latin typeface="Consolas" panose="020B0609020204030204" pitchFamily="49" charset="0"/>
              </a:rPr>
              <a:t>[]{};</a:t>
            </a:r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b="1" dirty="0">
                <a:effectLst/>
              </a:rPr>
              <a:t>A more useful example: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0D099-6628-DA42-7B7D-7BBBB163E52A}"/>
              </a:ext>
            </a:extLst>
          </p:cNvPr>
          <p:cNvSpPr txBox="1"/>
          <p:nvPr/>
        </p:nvSpPr>
        <p:spPr>
          <a:xfrm>
            <a:off x="4682647" y="4555432"/>
            <a:ext cx="6542882" cy="542348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[size](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index){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size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index;};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B366F63E-25B2-2BDD-58E7-5B4703BBC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54" y="4637368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175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9E8131-7C6F-0EF6-0D28-CB054067D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Capture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7D530-AD76-5E27-EFA7-33367FFA5B1A}"/>
              </a:ext>
            </a:extLst>
          </p:cNvPr>
          <p:cNvSpPr txBox="1"/>
          <p:nvPr/>
        </p:nvSpPr>
        <p:spPr>
          <a:xfrm>
            <a:off x="4340543" y="275322"/>
            <a:ext cx="7227886" cy="497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>
              <a:solidFill>
                <a:srgbClr val="000000"/>
              </a:solidFill>
              <a:effectLst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</a:rPr>
              <a:t>Comma-separated list of local variables in surrounding scope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</a:rPr>
              <a:t>Captured </a:t>
            </a:r>
            <a:r>
              <a:rPr lang="en-US" sz="1600" i="1" dirty="0">
                <a:solidFill>
                  <a:srgbClr val="000000"/>
                </a:solidFill>
                <a:effectLst/>
              </a:rPr>
              <a:t>each time </a:t>
            </a:r>
            <a:r>
              <a:rPr lang="en-US" sz="1600" dirty="0">
                <a:solidFill>
                  <a:srgbClr val="000000"/>
                </a:solidFill>
                <a:effectLst/>
              </a:rPr>
              <a:t>execution passes through the lambda definition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</a:rPr>
              <a:t>Captures are </a:t>
            </a:r>
            <a:r>
              <a:rPr lang="en-US" sz="1600" i="1" dirty="0">
                <a:solidFill>
                  <a:srgbClr val="000000"/>
                </a:solidFill>
                <a:effectLst/>
              </a:rPr>
              <a:t>copied</a:t>
            </a:r>
            <a:r>
              <a:rPr lang="en-US" sz="1600" dirty="0">
                <a:solidFill>
                  <a:srgbClr val="000000"/>
                </a:solidFill>
                <a:effectLst/>
              </a:rPr>
              <a:t> by default - but may specify by reference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</a:rPr>
              <a:t>Cannot capture static-storage variables (they are visible anyway)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</a:rPr>
              <a:t>Provides </a:t>
            </a:r>
            <a:r>
              <a:rPr lang="en-US" sz="1600" i="1" dirty="0">
                <a:solidFill>
                  <a:srgbClr val="000000"/>
                </a:solidFill>
                <a:effectLst/>
              </a:rPr>
              <a:t>state</a:t>
            </a:r>
            <a:r>
              <a:rPr lang="en-US" sz="1600" dirty="0">
                <a:solidFill>
                  <a:srgbClr val="000000"/>
                </a:solidFill>
                <a:effectLst/>
              </a:rPr>
              <a:t> for the lambda - capture ‘this</a:t>
            </a:r>
            <a:r>
              <a:rPr lang="en-US" sz="1600" dirty="0">
                <a:solidFill>
                  <a:srgbClr val="000000"/>
                </a:solidFill>
              </a:rPr>
              <a:t>’</a:t>
            </a:r>
            <a:r>
              <a:rPr lang="en-US" sz="1600" dirty="0">
                <a:solidFill>
                  <a:srgbClr val="000000"/>
                </a:solidFill>
                <a:effectLst/>
              </a:rPr>
              <a:t> to access the current object</a:t>
            </a:r>
            <a:endParaRPr lang="en-US" sz="1600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00"/>
              </a:solidFill>
            </a:endParaRPr>
          </a:p>
          <a:p>
            <a:pPr marL="263525"/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mutable</a:t>
            </a:r>
            <a:r>
              <a:rPr lang="en-US" sz="1600" dirty="0">
                <a:solidFill>
                  <a:srgbClr val="000000"/>
                </a:solidFill>
              </a:rPr>
              <a:t> allows copied captures to be modified.</a:t>
            </a:r>
          </a:p>
          <a:p>
            <a:pPr marL="263525"/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index = 0 </a:t>
            </a:r>
            <a:r>
              <a:rPr lang="en-US" sz="1600" dirty="0">
                <a:solidFill>
                  <a:srgbClr val="000000"/>
                </a:solidFill>
              </a:rPr>
              <a:t>type is deduced, as if we used 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auto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F88F5-2CD5-8684-9EF0-94D866956B00}"/>
              </a:ext>
            </a:extLst>
          </p:cNvPr>
          <p:cNvSpPr txBox="1"/>
          <p:nvPr/>
        </p:nvSpPr>
        <p:spPr>
          <a:xfrm>
            <a:off x="4683045" y="2860055"/>
            <a:ext cx="6542882" cy="138499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bar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baz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]()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mutable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14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baz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9EA10-CAFC-80CD-6B57-776F03515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8796" y="2860055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185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34D32A-FF13-3466-98DA-B10EA99915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none" dirty="0"/>
              <a:t>Parameter List and Return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F5BBB-DAAF-9A9A-8B4F-EC1AC295B9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77118" y="678901"/>
            <a:ext cx="7055802" cy="4094163"/>
          </a:xfrm>
        </p:spPr>
        <p:txBody>
          <a:bodyPr/>
          <a:lstStyle/>
          <a:p>
            <a:r>
              <a:rPr lang="en-US" sz="1800" b="1" dirty="0"/>
              <a:t>Like any function parameter list except:</a:t>
            </a:r>
          </a:p>
          <a:p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Consolas" panose="020B0609020204030204" pitchFamily="49" charset="0"/>
              </a:rPr>
              <a:t>() </a:t>
            </a:r>
            <a:r>
              <a:rPr lang="en-US" sz="1800" dirty="0"/>
              <a:t>brackets may be omitted if there are no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Parameter types may be </a:t>
            </a:r>
            <a:r>
              <a:rPr lang="en-US" sz="1800" b="1" dirty="0">
                <a:latin typeface="Consolas" panose="020B0609020204030204" pitchFamily="49" charset="0"/>
              </a:rPr>
              <a:t>auto</a:t>
            </a:r>
            <a:r>
              <a:rPr lang="en-US" sz="1800" b="1" dirty="0"/>
              <a:t> </a:t>
            </a:r>
            <a:r>
              <a:rPr lang="en-US" sz="1800" dirty="0"/>
              <a:t>(more later)</a:t>
            </a:r>
          </a:p>
          <a:p>
            <a:endParaRPr lang="en-US" sz="1800" b="1" dirty="0"/>
          </a:p>
          <a:p>
            <a:r>
              <a:rPr lang="en-US" sz="1800" b="1" dirty="0" err="1">
                <a:latin typeface="Consolas" panose="020B0609020204030204" pitchFamily="49" charset="0"/>
              </a:rPr>
              <a:t>noexcept</a:t>
            </a:r>
            <a:endParaRPr lang="en-US" sz="1800" b="1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Says the lambda does not throw exceptions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Should generally be omitted</a:t>
            </a:r>
          </a:p>
          <a:p>
            <a:endParaRPr lang="en-US" sz="1800" b="1" dirty="0"/>
          </a:p>
          <a:p>
            <a:r>
              <a:rPr lang="en-US" sz="1800" b="1" dirty="0"/>
              <a:t>Trailing return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Optional - default (as can be deduced) and returns by copy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Default return type is void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Often useful to the caller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Consolas" panose="020B0609020204030204" pitchFamily="49" charset="0"/>
              </a:rPr>
              <a:t>-&gt; auto&amp; {…}</a:t>
            </a:r>
            <a:endParaRPr lang="en-GB" sz="18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29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D5F64B-F29E-56E8-5F52-1A36340C76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Lambda Return by Copy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1AB7B9-C08E-EC43-25B0-E6CE741E3841}"/>
              </a:ext>
            </a:extLst>
          </p:cNvPr>
          <p:cNvSpPr txBox="1"/>
          <p:nvPr/>
        </p:nvSpPr>
        <p:spPr>
          <a:xfrm>
            <a:off x="4809173" y="258164"/>
            <a:ext cx="6746557" cy="526297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Lambda function capturing 'x' by copy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squareIt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]() {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B5CEA8"/>
                </a:solidFill>
                <a:latin typeface="Consolas" panose="020B0609020204030204" pitchFamily="49" charset="0"/>
              </a:rPr>
              <a:t>x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Call the lambda function</a:t>
            </a:r>
            <a:r>
              <a:rPr lang="en-GB" sz="1600" dirty="0">
                <a:solidFill>
                  <a:srgbClr val="7CA668"/>
                </a:solidFill>
                <a:latin typeface="Consolas" panose="020B0609020204030204" pitchFamily="49" charset="0"/>
              </a:rPr>
              <a:t>, store returned value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result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squareIt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Print the result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"Result: 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result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Print the original value </a:t>
            </a:r>
            <a:r>
              <a:rPr lang="en-GB" sz="1600" dirty="0">
                <a:solidFill>
                  <a:srgbClr val="7CA668"/>
                </a:solidFill>
                <a:latin typeface="Consolas" panose="020B0609020204030204" pitchFamily="49" charset="0"/>
              </a:rPr>
              <a:t>of</a:t>
            </a:r>
            <a:r>
              <a:rPr lang="en-GB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'x' (unchanged)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"Original value of x: 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47193-BC31-EB58-057F-39789F47E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633" y="258164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3B44EA-1CA1-96E7-E7EF-F04BDA96540A}"/>
              </a:ext>
            </a:extLst>
          </p:cNvPr>
          <p:cNvSpPr txBox="1"/>
          <p:nvPr/>
        </p:nvSpPr>
        <p:spPr>
          <a:xfrm>
            <a:off x="4820576" y="5591056"/>
            <a:ext cx="6735154" cy="64633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Result: 100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Original value of x: 10</a:t>
            </a:r>
            <a:endParaRPr lang="en-GB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13CD1BD9-7556-D43F-5716-0A1FA7BB3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632" y="5591056"/>
            <a:ext cx="409576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628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QA - NEW Powerpoint template_with instructions</Template>
  <TotalTime>14997</TotalTime>
  <Words>2892</Words>
  <Application>Microsoft Office PowerPoint</Application>
  <PresentationFormat>Widescreen</PresentationFormat>
  <Paragraphs>412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Consolas</vt:lpstr>
      <vt:lpstr>Krana Fat B</vt:lpstr>
      <vt:lpstr>Montserrat</vt:lpstr>
      <vt:lpstr>Montserrat Black</vt:lpstr>
      <vt:lpstr>Segoe UI</vt:lpstr>
      <vt:lpstr>Söhne</vt:lpstr>
      <vt:lpstr>Wingdings</vt:lpstr>
      <vt:lpstr>Office Theme</vt:lpstr>
      <vt:lpstr>Advanced C++ Internals: Chapter 11:  C++ Lambda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C++ Internals Lab #15</vt:lpstr>
      <vt:lpstr>C++ Internals Lab #16</vt:lpstr>
      <vt:lpstr>PowerPoint Presentation</vt:lpstr>
      <vt:lpstr>Any questions?</vt:lpstr>
      <vt:lpstr>Appendices</vt:lpstr>
      <vt:lpstr>PowerPoint Presentation</vt:lpstr>
      <vt:lpstr>Review of Chapter’s Learning Outcomes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CyberLaunch</dc:title>
  <dc:subject/>
  <dc:creator>Grove, Susan</dc:creator>
  <cp:keywords/>
  <dc:description/>
  <cp:lastModifiedBy>Mark Fishpool</cp:lastModifiedBy>
  <cp:revision>1164</cp:revision>
  <cp:lastPrinted>2019-07-11T13:24:49Z</cp:lastPrinted>
  <dcterms:created xsi:type="dcterms:W3CDTF">2019-07-10T13:11:53Z</dcterms:created>
  <dcterms:modified xsi:type="dcterms:W3CDTF">2024-11-05T22:37:00Z</dcterms:modified>
  <cp:category/>
</cp:coreProperties>
</file>